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1" r:id="rId3"/>
    <p:sldId id="282" r:id="rId4"/>
    <p:sldId id="262" r:id="rId5"/>
    <p:sldId id="289" r:id="rId6"/>
    <p:sldId id="283" r:id="rId7"/>
    <p:sldId id="275" r:id="rId8"/>
    <p:sldId id="284" r:id="rId9"/>
    <p:sldId id="295" r:id="rId10"/>
    <p:sldId id="257" r:id="rId11"/>
    <p:sldId id="296" r:id="rId12"/>
    <p:sldId id="297" r:id="rId13"/>
    <p:sldId id="298" r:id="rId14"/>
    <p:sldId id="301" r:id="rId15"/>
    <p:sldId id="312" r:id="rId16"/>
    <p:sldId id="302" r:id="rId17"/>
    <p:sldId id="308" r:id="rId18"/>
    <p:sldId id="309" r:id="rId19"/>
    <p:sldId id="316" r:id="rId20"/>
    <p:sldId id="307" r:id="rId21"/>
    <p:sldId id="258" r:id="rId22"/>
    <p:sldId id="310" r:id="rId23"/>
    <p:sldId id="311" r:id="rId24"/>
    <p:sldId id="259" r:id="rId25"/>
    <p:sldId id="306" r:id="rId26"/>
    <p:sldId id="314" r:id="rId27"/>
    <p:sldId id="290" r:id="rId28"/>
    <p:sldId id="291" r:id="rId29"/>
    <p:sldId id="292" r:id="rId30"/>
    <p:sldId id="27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28" autoAdjust="0"/>
  </p:normalViewPr>
  <p:slideViewPr>
    <p:cSldViewPr>
      <p:cViewPr varScale="1">
        <p:scale>
          <a:sx n="41" d="100"/>
          <a:sy n="41" d="100"/>
        </p:scale>
        <p:origin x="113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01173-D23F-4791-A2D9-5B2BEEB423C2}" type="datetimeFigureOut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1EA7E-44BA-4099-889D-B4FA6B060EE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1475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CB12-7A89-46F6-9FC7-9F2B2D04976F}" type="datetimeFigureOut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84CB-BC39-4FB9-A236-A87B48C1B78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2360485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CB12-7A89-46F6-9FC7-9F2B2D04976F}" type="datetimeFigureOut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84CB-BC39-4FB9-A236-A87B48C1B78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6104605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CB12-7A89-46F6-9FC7-9F2B2D04976F}" type="datetimeFigureOut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84CB-BC39-4FB9-A236-A87B48C1B78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8236064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CB12-7A89-46F6-9FC7-9F2B2D04976F}" type="datetimeFigureOut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84CB-BC39-4FB9-A236-A87B48C1B78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7830213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CB12-7A89-46F6-9FC7-9F2B2D04976F}" type="datetimeFigureOut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84CB-BC39-4FB9-A236-A87B48C1B78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5450898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CB12-7A89-46F6-9FC7-9F2B2D04976F}" type="datetimeFigureOut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84CB-BC39-4FB9-A236-A87B48C1B78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1794004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CB12-7A89-46F6-9FC7-9F2B2D04976F}" type="datetimeFigureOut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84CB-BC39-4FB9-A236-A87B48C1B78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3112233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CB12-7A89-46F6-9FC7-9F2B2D04976F}" type="datetimeFigureOut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84CB-BC39-4FB9-A236-A87B48C1B78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2329176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CB12-7A89-46F6-9FC7-9F2B2D04976F}" type="datetimeFigureOut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84CB-BC39-4FB9-A236-A87B48C1B78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289437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CB12-7A89-46F6-9FC7-9F2B2D04976F}" type="datetimeFigureOut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84CB-BC39-4FB9-A236-A87B48C1B78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5849374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CB12-7A89-46F6-9FC7-9F2B2D04976F}" type="datetimeFigureOut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A84CB-BC39-4FB9-A236-A87B48C1B78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3333523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1CB12-7A89-46F6-9FC7-9F2B2D04976F}" type="datetimeFigureOut">
              <a:rPr lang="ru-RU" smtClean="0"/>
              <a:pPr/>
              <a:t>01.11.2020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A84CB-BC39-4FB9-A236-A87B48C1B78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06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7.jpe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озяин\Desktop\ОКСАНА\рамки\05133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76702" y="332656"/>
            <a:ext cx="4959793" cy="3303248"/>
          </a:xfrm>
          <a:gradFill>
            <a:gsLst>
              <a:gs pos="0">
                <a:srgbClr val="FFF200"/>
              </a:gs>
              <a:gs pos="91000">
                <a:srgbClr val="FF7A00"/>
              </a:gs>
              <a:gs pos="10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B050"/>
                </a:solidFill>
              </a:rPr>
              <a:t> </a:t>
            </a:r>
            <a:r>
              <a:rPr lang="ru-RU" sz="2000" b="1" dirty="0">
                <a:solidFill>
                  <a:srgbClr val="00B050"/>
                </a:solidFill>
              </a:rPr>
              <a:t> </a:t>
            </a:r>
            <a:r>
              <a:rPr lang="ru-RU" sz="2800" b="1" dirty="0">
                <a:solidFill>
                  <a:srgbClr val="00B050"/>
                </a:solidFill>
              </a:rPr>
              <a:t>МБДОУ «</a:t>
            </a:r>
            <a:r>
              <a:rPr lang="ru-RU" sz="2800" b="1" dirty="0" err="1">
                <a:solidFill>
                  <a:srgbClr val="00B050"/>
                </a:solidFill>
              </a:rPr>
              <a:t>Махнёвский</a:t>
            </a:r>
            <a:r>
              <a:rPr lang="ru-RU" sz="2800" b="1" dirty="0">
                <a:solidFill>
                  <a:srgbClr val="00B050"/>
                </a:solidFill>
              </a:rPr>
              <a:t> детский сад»</a:t>
            </a:r>
            <a:br>
              <a:rPr lang="ru-RU" sz="2800" b="1" dirty="0">
                <a:solidFill>
                  <a:srgbClr val="00B050"/>
                </a:solidFill>
              </a:rPr>
            </a:br>
            <a:r>
              <a:rPr lang="ru-RU" sz="2800" b="1" dirty="0">
                <a:solidFill>
                  <a:srgbClr val="00B050"/>
                </a:solidFill>
              </a:rPr>
              <a:t>Наша группа «Бусинки»</a:t>
            </a:r>
            <a:br>
              <a:rPr lang="ru-RU" sz="2800" b="1" dirty="0">
                <a:solidFill>
                  <a:srgbClr val="00B050"/>
                </a:solidFill>
              </a:rPr>
            </a:br>
            <a:endParaRPr lang="ru-RU" sz="5300" dirty="0">
              <a:solidFill>
                <a:srgbClr val="FFFF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4D8F3A-C424-487C-B556-BA24391A3A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08920"/>
            <a:ext cx="3681167" cy="394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77001"/>
      </p:ext>
    </p:extLst>
  </p:cSld>
  <p:clrMapOvr>
    <a:masterClrMapping/>
  </p:clrMapOvr>
  <p:transition spd="med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rJnb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67107"/>
            <a:ext cx="957487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FFF200"/>
              </a:gs>
              <a:gs pos="91000">
                <a:srgbClr val="FF7A00"/>
              </a:gs>
              <a:gs pos="10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chemeClr val="tx2">
                <a:alpha val="57000"/>
              </a:schemeClr>
            </a:solidFill>
          </a:ln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Мы любим играть!!!</a:t>
            </a:r>
          </a:p>
        </p:txBody>
      </p:sp>
      <p:pic>
        <p:nvPicPr>
          <p:cNvPr id="5" name="Рисунок 4" descr="Risunok1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68" y="5021445"/>
            <a:ext cx="2171696" cy="18365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Risunok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4346" y="5114932"/>
            <a:ext cx="2071702" cy="17430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965427-D5AE-4005-BEDC-77973825D3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0" y="1988456"/>
            <a:ext cx="3462463" cy="29867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69C5475-09A1-45AE-A80B-2022AE25EB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667" y="1417639"/>
            <a:ext cx="2800723" cy="355757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CB67EDC-AE5A-44C0-AB9D-CFB8D5F76E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84" y="1769942"/>
            <a:ext cx="3256784" cy="355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34403"/>
      </p:ext>
    </p:extLst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rJnb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435" y="0"/>
            <a:ext cx="957487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FFF200"/>
              </a:gs>
              <a:gs pos="91000">
                <a:srgbClr val="FF7A00"/>
              </a:gs>
              <a:gs pos="10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chemeClr val="tx2">
                <a:alpha val="57000"/>
              </a:schemeClr>
            </a:solidFill>
          </a:ln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Мы любим играть!!!</a:t>
            </a:r>
          </a:p>
        </p:txBody>
      </p:sp>
      <p:pic>
        <p:nvPicPr>
          <p:cNvPr id="5" name="Рисунок 4" descr="Risunok1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68" y="5021445"/>
            <a:ext cx="2171696" cy="18365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Risunok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346" y="5114932"/>
            <a:ext cx="2071702" cy="17430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A1384C-7332-4E49-8E23-6792006F8B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05" y="1657997"/>
            <a:ext cx="3246439" cy="33634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2461D1-B0E6-446E-8FC8-4731E7061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66" y="1439262"/>
            <a:ext cx="2859782" cy="381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40756"/>
      </p:ext>
    </p:extLst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rJnb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435" y="0"/>
            <a:ext cx="957487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FFF200"/>
              </a:gs>
              <a:gs pos="91000">
                <a:srgbClr val="FF7A00"/>
              </a:gs>
              <a:gs pos="10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chemeClr val="tx2">
                <a:alpha val="57000"/>
              </a:schemeClr>
            </a:solidFill>
          </a:ln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Мы любим играть!!!</a:t>
            </a:r>
          </a:p>
        </p:txBody>
      </p:sp>
      <p:pic>
        <p:nvPicPr>
          <p:cNvPr id="5" name="Рисунок 4" descr="Risunok1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68" y="5021445"/>
            <a:ext cx="2171696" cy="18365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Risunok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346" y="5114932"/>
            <a:ext cx="2071702" cy="17430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5D28FB-A682-48D4-A506-6BCAC404B0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05" y="1735513"/>
            <a:ext cx="4155926" cy="29820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1E4F3E-F315-4F21-909D-37A7EBADBE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73438"/>
            <a:ext cx="3610744" cy="298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66433"/>
      </p:ext>
    </p:extLst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rJnb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435" y="0"/>
            <a:ext cx="957487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FFF200"/>
              </a:gs>
              <a:gs pos="91000">
                <a:srgbClr val="FF7A00"/>
              </a:gs>
              <a:gs pos="10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chemeClr val="tx2">
                <a:alpha val="57000"/>
              </a:schemeClr>
            </a:solidFill>
          </a:ln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Мы  играем !!!</a:t>
            </a:r>
          </a:p>
        </p:txBody>
      </p:sp>
      <p:pic>
        <p:nvPicPr>
          <p:cNvPr id="5" name="Рисунок 4" descr="Risunok1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68" y="5021445"/>
            <a:ext cx="2171696" cy="18365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Risunok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346" y="5114932"/>
            <a:ext cx="2071702" cy="17430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BAF3F7-5D7C-49FA-BE13-2C6C15976B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3795885" cy="36972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A75C71-C8F4-46F8-A021-AA5FC2B582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17" y="1417638"/>
            <a:ext cx="3147814" cy="356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35267"/>
      </p:ext>
    </p:extLst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500042"/>
            <a:ext cx="5257808" cy="917596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rgbClr val="C00000"/>
                </a:solidFill>
              </a:rPr>
              <a:t>Когда вырасту я тоже буду мамой!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sz="2700" b="1" i="1" dirty="0">
                <a:solidFill>
                  <a:srgbClr val="0070C0"/>
                </a:solidFill>
              </a:rPr>
              <a:t>Мы приходим в детский сад,</a:t>
            </a:r>
            <a:br>
              <a:rPr lang="ru-RU" sz="2700" b="1" i="1" dirty="0">
                <a:solidFill>
                  <a:srgbClr val="0070C0"/>
                </a:solidFill>
              </a:rPr>
            </a:br>
            <a:r>
              <a:rPr lang="ru-RU" sz="2700" b="1" i="1" dirty="0">
                <a:solidFill>
                  <a:srgbClr val="0070C0"/>
                </a:solidFill>
              </a:rPr>
              <a:t>тут игрушки в ряд стоят….</a:t>
            </a:r>
          </a:p>
        </p:txBody>
      </p:sp>
      <p:pic>
        <p:nvPicPr>
          <p:cNvPr id="11" name="Рисунок 10" descr="full_l8bntyv0_14903463495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14290"/>
            <a:ext cx="1785926" cy="1785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E7A270-FC9E-42ED-BE64-015F8D9DD8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1" y="2292420"/>
            <a:ext cx="2988441" cy="36907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D4FA9C0-B2F5-4123-B909-54DEDF5C1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035" y="2138818"/>
            <a:ext cx="3357601" cy="399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BE68CF-F7CB-4363-853A-6ACAAC0365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635" y="1885663"/>
            <a:ext cx="2680365" cy="377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0131"/>
      </p:ext>
    </p:extLst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rJnb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435" y="0"/>
            <a:ext cx="957487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FFF200"/>
              </a:gs>
              <a:gs pos="91000">
                <a:srgbClr val="FF7A00"/>
              </a:gs>
              <a:gs pos="10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chemeClr val="tx2">
                <a:alpha val="57000"/>
              </a:schemeClr>
            </a:solidFill>
          </a:ln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Мы любим играть!!!</a:t>
            </a:r>
          </a:p>
        </p:txBody>
      </p:sp>
      <p:pic>
        <p:nvPicPr>
          <p:cNvPr id="5" name="Рисунок 4" descr="Risunok1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68" y="5021445"/>
            <a:ext cx="2171696" cy="18365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Risunok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346" y="5114932"/>
            <a:ext cx="2071702" cy="17430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FE895B-3D34-42E4-A33F-C9466A273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" y="1511217"/>
            <a:ext cx="3939902" cy="34166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181240-CF12-4994-8D2C-AD544F547A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23" y="1465624"/>
            <a:ext cx="3939902" cy="355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05472"/>
      </p:ext>
    </p:extLst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Водичка, водичка! 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Умой мое личико!</a:t>
            </a:r>
          </a:p>
        </p:txBody>
      </p:sp>
      <p:pic>
        <p:nvPicPr>
          <p:cNvPr id="8" name="Рисунок 7" descr="gerb_gr_karapuzik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7950" y="1571612"/>
            <a:ext cx="2071702" cy="2180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966C3E-1EBC-408C-84A7-B5C12813C0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01" y="1417637"/>
            <a:ext cx="3709627" cy="31634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725992-C4DA-43A2-9F65-4CE232EB3A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694509"/>
            <a:ext cx="3435846" cy="31634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F6B446-622D-454D-B2F3-3A1B6A5CDF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00" y="4581128"/>
            <a:ext cx="3709627" cy="178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33786"/>
      </p:ext>
    </p:extLst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C0V6D55C_vca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33"/>
            <a:ext cx="9144000" cy="68664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28861" y="500042"/>
            <a:ext cx="421547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На плите сварилась каша,</a:t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>
                <a:solidFill>
                  <a:srgbClr val="FFFF00"/>
                </a:solidFill>
              </a:rPr>
              <a:t>Где большая ложка наша?</a:t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dirty="0"/>
              <a:t> 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D73FCC-4569-4452-8C73-603A9F4F02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4" y="1420385"/>
            <a:ext cx="4215470" cy="33767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9C9E6E-1010-4C19-B337-C7B8FE428E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44" y="1420385"/>
            <a:ext cx="4215470" cy="337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64011"/>
      </p:ext>
    </p:extLst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C0V6D55C_vca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33"/>
            <a:ext cx="9144000" cy="68664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28861" y="500042"/>
            <a:ext cx="42154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Обед по расписанию!!!</a:t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dirty="0"/>
              <a:t> 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DB5D13-07B4-4E21-955A-D42D8B016A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54948"/>
            <a:ext cx="4215470" cy="32142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38812C-266F-41B4-8B72-3314719C3B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707" y="1654948"/>
            <a:ext cx="3374085" cy="321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05575"/>
      </p:ext>
    </p:extLst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28861" y="500042"/>
            <a:ext cx="42154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2800" dirty="0">
                <a:solidFill>
                  <a:srgbClr val="FFFF00"/>
                </a:solidFill>
              </a:rPr>
            </a:br>
            <a:r>
              <a:rPr lang="ru-RU" dirty="0"/>
              <a:t> 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3E2B4E4-E2C6-48CF-9DB5-0859483A6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5DE20B-BE72-42D3-8E94-F0DF26D856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4215470" cy="28083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6943A5-92D0-4014-9FB9-0B5A3EB053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429000"/>
            <a:ext cx="381153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9396"/>
      </p:ext>
    </p:extLst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122" name="Picture 2" descr="C:\Users\Хозяин\Desktop\Фото на презентацию 1 группа =Солнышки= Миронова\nazvanie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" y="0"/>
            <a:ext cx="91340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14282" y="3745530"/>
            <a:ext cx="500066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В детский сад без слез!</a:t>
            </a: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»(Адаптация)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https://1.bp.blogspot.com/-cPPOvA6_RlM/WWfQAkOD3ZI/AAAAAAAAAFo/vMNERjW88AAvQngM93kr5dkZxoM64CYAwCLcBGAs/w1200-h630-p-k-no-nu/busink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114" y="274638"/>
            <a:ext cx="517428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226932"/>
      </p:ext>
    </p:extLst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640035F-FE78-4464-9C2F-01409AE67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5076056" cy="37051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0D26EC3-9F94-4804-9174-232835420A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0"/>
            <a:ext cx="4067944" cy="389379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30896E9-845C-4F72-8389-4E5C33E651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797"/>
            <a:ext cx="5076056" cy="296420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1C4072A-3D86-4578-9285-5F0017A0F8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314" y="3567079"/>
            <a:ext cx="4069686" cy="329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21382"/>
      </p:ext>
    </p:extLst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-1285908"/>
            <a:ext cx="7000924" cy="3643338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  </a:t>
            </a:r>
            <a:br>
              <a:rPr lang="ru-RU" dirty="0">
                <a:solidFill>
                  <a:srgbClr val="C00000"/>
                </a:solidFill>
              </a:rPr>
            </a:br>
            <a:br>
              <a:rPr lang="ru-RU" dirty="0">
                <a:solidFill>
                  <a:srgbClr val="C00000"/>
                </a:solidFill>
              </a:rPr>
            </a:br>
            <a:r>
              <a:rPr lang="ru-RU" sz="3100" b="1" dirty="0">
                <a:solidFill>
                  <a:srgbClr val="FF0000"/>
                </a:solidFill>
              </a:rPr>
              <a:t>Детки  в садике живут,</a:t>
            </a:r>
            <a:br>
              <a:rPr lang="ru-RU" sz="3100" b="1" dirty="0">
                <a:solidFill>
                  <a:srgbClr val="FF0000"/>
                </a:solidFill>
              </a:rPr>
            </a:br>
            <a:r>
              <a:rPr lang="ru-RU" sz="3100" b="1" dirty="0">
                <a:solidFill>
                  <a:srgbClr val="FF0000"/>
                </a:solidFill>
              </a:rPr>
              <a:t>здесь играют и поют,</a:t>
            </a:r>
            <a:br>
              <a:rPr lang="ru-RU" sz="3100" b="1" dirty="0">
                <a:solidFill>
                  <a:srgbClr val="FF0000"/>
                </a:solidFill>
              </a:rPr>
            </a:br>
            <a:r>
              <a:rPr lang="ru-RU" sz="3100" b="1" dirty="0">
                <a:solidFill>
                  <a:srgbClr val="FF0000"/>
                </a:solidFill>
              </a:rPr>
              <a:t>здесь друзей себе находят,</a:t>
            </a:r>
            <a:br>
              <a:rPr lang="ru-RU" sz="3100" b="1" dirty="0">
                <a:solidFill>
                  <a:srgbClr val="FF0000"/>
                </a:solidFill>
              </a:rPr>
            </a:br>
            <a:r>
              <a:rPr lang="ru-RU" sz="3100" b="1" dirty="0">
                <a:solidFill>
                  <a:srgbClr val="FF0000"/>
                </a:solidFill>
              </a:rPr>
              <a:t>на прогулку с ними ходят!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DABB82-0AB2-45DD-A516-30567B78D5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76582"/>
            <a:ext cx="3611822" cy="35335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662D61-0B21-4D7C-A9F3-536922A79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072" y="2328582"/>
            <a:ext cx="3136392" cy="418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58372"/>
      </p:ext>
    </p:extLst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111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-1285908"/>
            <a:ext cx="7000924" cy="3643338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  </a:t>
            </a:r>
            <a:br>
              <a:rPr lang="ru-RU" dirty="0">
                <a:solidFill>
                  <a:srgbClr val="C00000"/>
                </a:solidFill>
              </a:rPr>
            </a:br>
            <a:br>
              <a:rPr lang="ru-RU" dirty="0">
                <a:solidFill>
                  <a:srgbClr val="C00000"/>
                </a:solidFill>
              </a:rPr>
            </a:br>
            <a:r>
              <a:rPr lang="ru-RU" sz="3100" b="1" dirty="0">
                <a:solidFill>
                  <a:srgbClr val="FF0000"/>
                </a:solidFill>
              </a:rPr>
              <a:t>Детки  в садике живут,</a:t>
            </a:r>
            <a:br>
              <a:rPr lang="ru-RU" sz="3100" b="1" dirty="0">
                <a:solidFill>
                  <a:srgbClr val="FF0000"/>
                </a:solidFill>
              </a:rPr>
            </a:br>
            <a:r>
              <a:rPr lang="ru-RU" sz="3100" b="1" dirty="0">
                <a:solidFill>
                  <a:srgbClr val="FF0000"/>
                </a:solidFill>
              </a:rPr>
              <a:t>здесь играют и поют,</a:t>
            </a:r>
            <a:br>
              <a:rPr lang="ru-RU" sz="3100" b="1" dirty="0">
                <a:solidFill>
                  <a:srgbClr val="FF0000"/>
                </a:solidFill>
              </a:rPr>
            </a:br>
            <a:r>
              <a:rPr lang="ru-RU" sz="3100" b="1" dirty="0">
                <a:solidFill>
                  <a:srgbClr val="FF0000"/>
                </a:solidFill>
              </a:rPr>
              <a:t>здесь друзей себе находят,</a:t>
            </a:r>
            <a:br>
              <a:rPr lang="ru-RU" sz="3100" b="1" dirty="0">
                <a:solidFill>
                  <a:srgbClr val="FF0000"/>
                </a:solidFill>
              </a:rPr>
            </a:br>
            <a:r>
              <a:rPr lang="ru-RU" sz="3100" b="1" dirty="0">
                <a:solidFill>
                  <a:srgbClr val="FF0000"/>
                </a:solidFill>
              </a:rPr>
              <a:t>на прогулку с ними ходят!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DC3394-A465-4433-8235-F7F5E0B0A1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2060848"/>
            <a:ext cx="3997108" cy="45451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9600DD-A0F4-4AB6-AD44-D61654EBC4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845" y="2357430"/>
            <a:ext cx="3435846" cy="42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41486"/>
      </p:ext>
    </p:extLst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-1285908"/>
            <a:ext cx="7000924" cy="3643338"/>
          </a:xfrm>
        </p:spPr>
        <p:txBody>
          <a:bodyPr>
            <a:normAutofit/>
          </a:bodyPr>
          <a:lstStyle/>
          <a:p>
            <a:pPr algn="r"/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  </a:t>
            </a:r>
            <a:br>
              <a:rPr lang="ru-RU" dirty="0">
                <a:solidFill>
                  <a:srgbClr val="C00000"/>
                </a:solidFill>
              </a:rPr>
            </a:br>
            <a:br>
              <a:rPr lang="ru-RU" dirty="0">
                <a:solidFill>
                  <a:srgbClr val="C00000"/>
                </a:solidFill>
              </a:rPr>
            </a:br>
            <a:endParaRPr lang="ru-RU" sz="31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BFA8FE-5A3A-40BA-A580-D42C737334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844824"/>
            <a:ext cx="3853092" cy="43565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CC3D0D-720A-45D0-BA99-E2311F3BF3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836" y="1700809"/>
            <a:ext cx="3597864" cy="483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52626"/>
      </p:ext>
    </p:extLst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79bf50dc0f550ff4fdc681e38ebbe38b--power-points-kindergarten-workshee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643050"/>
            <a:ext cx="3929090" cy="2571768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rgbClr val="FF0000"/>
                </a:solidFill>
              </a:rPr>
              <a:t>Музыкальный уголок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sz="3100" b="1" dirty="0">
                <a:solidFill>
                  <a:srgbClr val="C00000"/>
                </a:solidFill>
              </a:rPr>
              <a:t>Учим мы стихи и песни</a:t>
            </a:r>
            <a:br>
              <a:rPr lang="ru-RU" sz="3100" b="1" dirty="0">
                <a:solidFill>
                  <a:srgbClr val="C00000"/>
                </a:solidFill>
              </a:rPr>
            </a:br>
            <a:r>
              <a:rPr lang="ru-RU" sz="3100" b="1" dirty="0">
                <a:solidFill>
                  <a:srgbClr val="C00000"/>
                </a:solidFill>
              </a:rPr>
              <a:t>в нашей группе дошколят!</a:t>
            </a:r>
            <a:br>
              <a:rPr lang="ru-RU" sz="3100" b="1" dirty="0">
                <a:solidFill>
                  <a:srgbClr val="C00000"/>
                </a:solidFill>
              </a:rPr>
            </a:br>
            <a:r>
              <a:rPr lang="ru-RU" sz="3100" b="1" dirty="0">
                <a:solidFill>
                  <a:srgbClr val="C00000"/>
                </a:solidFill>
              </a:rPr>
              <a:t>Места нет для нас чудесней!</a:t>
            </a:r>
            <a:br>
              <a:rPr lang="ru-RU" sz="3100" b="1" dirty="0">
                <a:solidFill>
                  <a:srgbClr val="C00000"/>
                </a:solidFill>
              </a:rPr>
            </a:br>
            <a:r>
              <a:rPr lang="ru-RU" sz="3100" b="1" dirty="0">
                <a:solidFill>
                  <a:srgbClr val="C00000"/>
                </a:solidFill>
              </a:rPr>
              <a:t>Чем любимый детский сад!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1CA932-3FBC-425C-A9E5-1372385165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">
            <a:off x="4622961" y="1833625"/>
            <a:ext cx="3726556" cy="491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75616"/>
      </p:ext>
    </p:extLst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79bf50dc0f550ff4fdc681e38ebbe38b--power-points-kindergarten-workshee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942B342-A013-4787-9B31-84A4EA3B8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Мы танцуем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3D2A1B-BCCC-4B38-A9DC-BBAFBC20BB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>
            <a:off x="685093" y="1417638"/>
            <a:ext cx="3721297" cy="42412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908146-0CD3-4F5D-B9C7-07061C14C5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">
            <a:off x="4840184" y="2170011"/>
            <a:ext cx="3901358" cy="45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85695"/>
      </p:ext>
    </p:extLst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CE5FA05-B260-44F6-B602-68B3A57A8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20" y="1628800"/>
            <a:ext cx="561662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A8100F-09C5-4E0E-A0FB-6A8A84FF5B54}"/>
              </a:ext>
            </a:extLst>
          </p:cNvPr>
          <p:cNvSpPr txBox="1"/>
          <p:nvPr/>
        </p:nvSpPr>
        <p:spPr>
          <a:xfrm>
            <a:off x="179512" y="0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Вот и вечер на подходе</a:t>
            </a:r>
          </a:p>
          <a:p>
            <a:r>
              <a:rPr lang="ru-RU" sz="3600" dirty="0">
                <a:solidFill>
                  <a:srgbClr val="FF0000"/>
                </a:solidFill>
              </a:rPr>
              <a:t>До свидание! День прошел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6D98CA-ED95-4F08-9A84-152AE2FE83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88" y="0"/>
            <a:ext cx="2808312" cy="28767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3FA641-C392-48DD-8E7A-18C6DE2DB2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87" y="2564904"/>
            <a:ext cx="2830445" cy="34770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81CFDA-EC07-4F9E-8BE2-5695C8450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429000"/>
            <a:ext cx="324425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67266"/>
      </p:ext>
    </p:extLst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wrJnb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28794" y="571480"/>
            <a:ext cx="57150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Все дети разные, но все мы должны жить в мире и согласии, принимать каждую индивидуальную личность.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Все зависит от родителей и воспитания в семье. 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                           Пословицы: 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i="1" dirty="0">
                <a:solidFill>
                  <a:srgbClr val="002060"/>
                </a:solidFill>
              </a:rPr>
              <a:t>!Ребенок, что тесто, как замесил, так и выросло. </a:t>
            </a:r>
            <a:br>
              <a:rPr lang="ru-RU" sz="2400" i="1" dirty="0">
                <a:solidFill>
                  <a:srgbClr val="002060"/>
                </a:solidFill>
              </a:rPr>
            </a:br>
            <a:r>
              <a:rPr lang="ru-RU" sz="2400" i="1" dirty="0">
                <a:solidFill>
                  <a:srgbClr val="002060"/>
                </a:solidFill>
              </a:rPr>
              <a:t>!Пороки ребенка не рождаются, а воспитываются. </a:t>
            </a:r>
            <a:br>
              <a:rPr lang="ru-RU" sz="2400" i="1" dirty="0">
                <a:solidFill>
                  <a:srgbClr val="002060"/>
                </a:solidFill>
              </a:rPr>
            </a:br>
            <a:r>
              <a:rPr lang="ru-RU" sz="2400" i="1" dirty="0">
                <a:solidFill>
                  <a:srgbClr val="002060"/>
                </a:solidFill>
              </a:rPr>
              <a:t>!Верная указка не кулак, а ласка. 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5524"/>
      </p:ext>
    </p:extLst>
  </p:cSld>
  <p:clrMapOvr>
    <a:masterClrMapping/>
  </p:clrMapOvr>
  <p:transition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C0V6D55C_vca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6466"/>
          </a:xfrm>
          <a:prstGeom prst="rect">
            <a:avLst/>
          </a:prstGeom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928794" y="928670"/>
            <a:ext cx="5643602" cy="509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Рекомендации родителям</a:t>
            </a:r>
            <a:endParaRPr kumimoji="0" lang="ru-RU" sz="2800" b="0" i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Что делать, если ребенок начал ходить в детский сад.</a:t>
            </a:r>
            <a:b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 Установите тесный контакт с работниками детского сада.</a:t>
            </a:r>
            <a:b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 Приучайте ребенка к детскому саду постепенно.</a:t>
            </a:r>
            <a:b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Не оставляйте ребенка в саду более чем на 8 часов.</a:t>
            </a:r>
            <a:b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 Сообщайте воспитателям о привычках и склонностях ребенка.</a:t>
            </a:r>
            <a:b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 С 4 по 10 день лучше сделать перерыв в посещении детского сада.</a:t>
            </a:r>
            <a:b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6. Поддерживайте дома спокойную обстановку.</a:t>
            </a:r>
            <a:b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7. Не перегружайте ребенка новой информацией.</a:t>
            </a:r>
            <a:b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8. Будьте внимательны к ребенку, заботливы и терпеливы.</a:t>
            </a:r>
            <a:b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br>
              <a:rPr kumimoji="0" lang="ru-RU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82320"/>
      </p:ext>
    </p:extLst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71934" y="1142984"/>
            <a:ext cx="485778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</a:rPr>
              <a:t>Что делать, если ребенок плачет при расставании с родителями.</a:t>
            </a:r>
            <a:br>
              <a:rPr lang="ru-RU" dirty="0"/>
            </a:br>
            <a:r>
              <a:rPr lang="ru-RU" dirty="0">
                <a:solidFill>
                  <a:srgbClr val="002060"/>
                </a:solidFill>
              </a:rPr>
              <a:t>1. Рассказывайте ребенку , что ждет его в саду.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2. Будьте спокойны, не проявляйте перед ребенком своего беспокойства.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3. Придумайте и отрепетируйте несколько разных способов прощания (например, воздушный поцелуй, поглаживание по спине).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4. Будьте внимательны к ребенку, когда забираете его из детского сада.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5. После детского сада погуляйте с ребенком в парке, на детской площадке. Дайте ребенку возможность поиграть в подвижные игры.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6. Демонстрируйте ребенку свою любовь и заботу. Будьте терпеливы!</a:t>
            </a:r>
          </a:p>
        </p:txBody>
      </p:sp>
      <p:pic>
        <p:nvPicPr>
          <p:cNvPr id="4" name="Рисунок 3" descr="39659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2714620"/>
            <a:ext cx="3857620" cy="29289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60642455"/>
      </p:ext>
    </p:extLst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озяин\Desktop\ОКСАНА\рамки\05133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1" y="-1613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ED40B4-F88A-4C7A-886E-C135F1523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80000">
            <a:off x="1043608" y="1484784"/>
            <a:ext cx="3130674" cy="30963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F2C29B-86B7-4CE6-96C5-A13EA6256A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4770802" y="1463437"/>
            <a:ext cx="4051245" cy="33180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EED626-D558-48B3-A612-11F6EE25F41B}"/>
              </a:ext>
            </a:extLst>
          </p:cNvPr>
          <p:cNvSpPr txBox="1"/>
          <p:nvPr/>
        </p:nvSpPr>
        <p:spPr>
          <a:xfrm rot="-480000">
            <a:off x="1461093" y="4491821"/>
            <a:ext cx="2879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Воспитатель: </a:t>
            </a:r>
            <a:r>
              <a:rPr lang="ru-RU" sz="2400" b="1" dirty="0" err="1">
                <a:solidFill>
                  <a:srgbClr val="002060"/>
                </a:solidFill>
              </a:rPr>
              <a:t>Сочивец</a:t>
            </a:r>
            <a:r>
              <a:rPr lang="ru-RU" sz="2400" b="1" dirty="0">
                <a:solidFill>
                  <a:srgbClr val="002060"/>
                </a:solidFill>
              </a:rPr>
              <a:t> Светлана Анатольевна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9B1CA7-97D2-4706-9F07-41960A147635}"/>
              </a:ext>
            </a:extLst>
          </p:cNvPr>
          <p:cNvSpPr txBox="1"/>
          <p:nvPr/>
        </p:nvSpPr>
        <p:spPr>
          <a:xfrm rot="360000">
            <a:off x="4982093" y="4697275"/>
            <a:ext cx="3676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Младший воспитатель: Батищева Светлана Алексеевна</a:t>
            </a:r>
          </a:p>
        </p:txBody>
      </p:sp>
    </p:spTree>
    <p:extLst>
      <p:ext uri="{BB962C8B-B14F-4D97-AF65-F5344CB8AC3E}">
        <p14:creationId xmlns:p14="http://schemas.microsoft.com/office/powerpoint/2010/main" val="720837053"/>
      </p:ext>
    </p:extLst>
  </p:cSld>
  <p:clrMapOvr>
    <a:masterClrMapping/>
  </p:clrMapOvr>
  <p:transition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857232"/>
            <a:ext cx="2857520" cy="98759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Вот какой хороший дом!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В нем растем мы с каждым днем,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а когда подрастем,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вместе в школу пойдем!</a:t>
            </a:r>
          </a:p>
        </p:txBody>
      </p:sp>
    </p:spTree>
    <p:extLst>
      <p:ext uri="{BB962C8B-B14F-4D97-AF65-F5344CB8AC3E}">
        <p14:creationId xmlns:p14="http://schemas.microsoft.com/office/powerpoint/2010/main" val="2899921147"/>
      </p:ext>
    </p:extLst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https://19397.maam.ru/images/photos/035f2d9c83531717c3c0f22f25799a28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1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522324"/>
      </p:ext>
    </p:extLst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776"/>
            <a:ext cx="9144000" cy="7358066"/>
          </a:xfrm>
          <a:prstGeom prst="rect">
            <a:avLst/>
          </a:prstGeom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785794"/>
            <a:ext cx="40004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Приходите ребятишки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 девчонки и мальчишки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Будем весело играть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Песни петь и танцевать»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5214942" y="1000108"/>
            <a:ext cx="30718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E36C0A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Наша  приемная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57158" y="2357430"/>
            <a:ext cx="3500462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strike="noStrike" cap="none" normalizeH="0" baseline="0" dirty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«Мамы, папы посмотрите - все расскажет этот стенд: чем мы будем заниматься и читать, играть во что; режим дня расскажет вам- что, во сколько и когда; как здоровенькими быть - это доктор объяснит; свой психолог даст совет как ребеночка растить;  безопасность важней всего  - не забудьте про нее, про права ребенка знать нужно обязательно и поздравить с днем рожденья тоже бы желательно»</a:t>
            </a:r>
            <a:endParaRPr kumimoji="0" lang="ru-RU" sz="1600" b="1" i="1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289768-50E2-4DD5-97A0-92B08F5A28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0" y="1881201"/>
            <a:ext cx="2442572" cy="37694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34169E-57CE-4EEC-ACB2-555B8B4694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1523328"/>
            <a:ext cx="2765331" cy="33370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296681-9A95-4B53-AF9F-BAB799C050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3917530"/>
            <a:ext cx="2765331" cy="309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15234"/>
      </p:ext>
    </p:extLst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C0V6D55C_vca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33"/>
            <a:ext cx="9144000" cy="68622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285860"/>
            <a:ext cx="6500858" cy="977022"/>
          </a:xfrm>
        </p:spPr>
        <p:txBody>
          <a:bodyPr>
            <a:normAutofit fontScale="90000"/>
          </a:bodyPr>
          <a:lstStyle/>
          <a:p>
            <a:pPr algn="r"/>
            <a:r>
              <a:rPr lang="ru-RU" sz="4000" b="1" dirty="0">
                <a:solidFill>
                  <a:srgbClr val="C00000"/>
                </a:solidFill>
              </a:rPr>
              <a:t>Как красиво в нашей группе!</a:t>
            </a:r>
            <a:br>
              <a:rPr lang="ru-RU" sz="5300" b="1" dirty="0">
                <a:solidFill>
                  <a:srgbClr val="C00000"/>
                </a:solidFill>
              </a:rPr>
            </a:br>
            <a:r>
              <a:rPr lang="ru-RU" sz="3100" b="1" i="1" dirty="0">
                <a:solidFill>
                  <a:srgbClr val="FFFF00"/>
                </a:solidFill>
              </a:rPr>
              <a:t>Скоро новый день начнется-</a:t>
            </a:r>
            <a:br>
              <a:rPr lang="ru-RU" sz="3100" b="1" i="1" dirty="0">
                <a:solidFill>
                  <a:srgbClr val="FFFF00"/>
                </a:solidFill>
              </a:rPr>
            </a:br>
            <a:r>
              <a:rPr lang="ru-RU" sz="3100" b="1" i="1" dirty="0">
                <a:solidFill>
                  <a:srgbClr val="FFFF00"/>
                </a:solidFill>
              </a:rPr>
              <a:t>Всем нам утро улыбнется!</a:t>
            </a:r>
            <a:br>
              <a:rPr lang="ru-RU" sz="3100" b="1" i="1" dirty="0">
                <a:solidFill>
                  <a:srgbClr val="FFFF00"/>
                </a:solidFill>
              </a:rPr>
            </a:br>
            <a:endParaRPr lang="ru-RU" sz="3100" b="1" i="1" dirty="0">
              <a:solidFill>
                <a:srgbClr val="FFFF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753B66-5D6F-44E8-8187-4322ED056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" y="2283769"/>
            <a:ext cx="4616931" cy="31512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20EA5D-1411-4B9F-8B86-A022DE8957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00" y="2262882"/>
            <a:ext cx="4132713" cy="433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11209"/>
      </p:ext>
    </p:extLst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79bf50dc0f550ff4fdc681e38ebbe38b--power-points-kindergarten-workshee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5" y="5862"/>
            <a:ext cx="9144000" cy="6928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0B0EC1-950E-4F70-B507-EFFF17F0C5B1}"/>
              </a:ext>
            </a:extLst>
          </p:cNvPr>
          <p:cNvSpPr txBox="1"/>
          <p:nvPr/>
        </p:nvSpPr>
        <p:spPr>
          <a:xfrm>
            <a:off x="3563888" y="32792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02060"/>
                </a:solidFill>
              </a:rPr>
              <a:t>Наша группа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5D0AA8-E2A7-4C4C-91C0-853A1AFB4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68760"/>
            <a:ext cx="3240360" cy="43204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312004-FDD9-4CAF-9D59-455BC9D55D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047484"/>
            <a:ext cx="3594652" cy="479286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79bf50dc0f550ff4fdc681e38ebbe38b--power-points-kindergarten-workshee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5" y="5862"/>
            <a:ext cx="9144000" cy="6928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0B0EC1-950E-4F70-B507-EFFF17F0C5B1}"/>
              </a:ext>
            </a:extLst>
          </p:cNvPr>
          <p:cNvSpPr txBox="1"/>
          <p:nvPr/>
        </p:nvSpPr>
        <p:spPr>
          <a:xfrm>
            <a:off x="3563888" y="32792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02060"/>
                </a:solidFill>
              </a:rPr>
              <a:t>Наша группа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5B1C27-1522-45BD-A46F-5698986E5F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1700807"/>
            <a:ext cx="3401507" cy="39364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03EB49-49E1-4198-B36E-02E778EB56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863" y="1565993"/>
            <a:ext cx="3958049" cy="412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1839"/>
      </p:ext>
    </p:extLst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rJnb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pPr algn="r"/>
            <a:r>
              <a:rPr lang="ru-RU" sz="5300" b="1" dirty="0">
                <a:solidFill>
                  <a:srgbClr val="C00000"/>
                </a:solidFill>
              </a:rPr>
              <a:t>Наша группа!!!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sz="3100" b="1" dirty="0">
                <a:solidFill>
                  <a:srgbClr val="C00000"/>
                </a:solidFill>
              </a:rPr>
              <a:t>Детский садик! Детский сад!</a:t>
            </a:r>
            <a:br>
              <a:rPr lang="ru-RU" sz="3100" b="1" dirty="0">
                <a:solidFill>
                  <a:srgbClr val="C00000"/>
                </a:solidFill>
              </a:rPr>
            </a:br>
            <a:r>
              <a:rPr lang="ru-RU" sz="3100" b="1" dirty="0">
                <a:solidFill>
                  <a:srgbClr val="C00000"/>
                </a:solidFill>
              </a:rPr>
              <a:t>Малыши туда спешат!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07BC3B-A3ED-492F-BE7A-F69E9B393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72816"/>
            <a:ext cx="660073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05377"/>
      </p:ext>
    </p:extLst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207</Words>
  <Application>Microsoft Office PowerPoint</Application>
  <PresentationFormat>Экран (4:3)</PresentationFormat>
  <Paragraphs>37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Trebuchet MS</vt:lpstr>
      <vt:lpstr>Тема Office</vt:lpstr>
      <vt:lpstr>  МБДОУ «Махнёвский детский сад» Наша группа «Бусинки» </vt:lpstr>
      <vt:lpstr>  </vt:lpstr>
      <vt:lpstr>Презентация PowerPoint</vt:lpstr>
      <vt:lpstr>Презентация PowerPoint</vt:lpstr>
      <vt:lpstr>Презентация PowerPoint</vt:lpstr>
      <vt:lpstr>Как красиво в нашей группе! Скоро новый день начнется- Всем нам утро улыбнется! </vt:lpstr>
      <vt:lpstr>Презентация PowerPoint</vt:lpstr>
      <vt:lpstr>Презентация PowerPoint</vt:lpstr>
      <vt:lpstr>Наша группа!!! Детский садик! Детский сад! Малыши туда спешат!</vt:lpstr>
      <vt:lpstr>Мы любим играть!!!</vt:lpstr>
      <vt:lpstr>Мы любим играть!!!</vt:lpstr>
      <vt:lpstr>Мы любим играть!!!</vt:lpstr>
      <vt:lpstr>Мы  играем !!!</vt:lpstr>
      <vt:lpstr>Когда вырасту я тоже буду мамой! Мы приходим в детский сад, тут игрушки в ряд стоят….</vt:lpstr>
      <vt:lpstr>Мы любим играть!!!</vt:lpstr>
      <vt:lpstr>Водичка, водичка!  Умой мое личико!</vt:lpstr>
      <vt:lpstr>Презентация PowerPoint</vt:lpstr>
      <vt:lpstr>Презентация PowerPoint</vt:lpstr>
      <vt:lpstr>Презентация PowerPoint</vt:lpstr>
      <vt:lpstr>Презентация PowerPoint</vt:lpstr>
      <vt:lpstr>     Детки  в садике живут, здесь играют и поют, здесь друзей себе находят, на прогулку с ними ходят!</vt:lpstr>
      <vt:lpstr>     Детки  в садике живут, здесь играют и поют, здесь друзей себе находят, на прогулку с ними ходят!</vt:lpstr>
      <vt:lpstr>     </vt:lpstr>
      <vt:lpstr>Музыкальный уголок Учим мы стихи и песни в нашей группе дошколят! Места нет для нас чудесней! Чем любимый детский сад!</vt:lpstr>
      <vt:lpstr>Мы танцуем</vt:lpstr>
      <vt:lpstr>Презентация PowerPoint</vt:lpstr>
      <vt:lpstr>Презентация PowerPoint</vt:lpstr>
      <vt:lpstr>Презентация PowerPoint</vt:lpstr>
      <vt:lpstr>Презентация PowerPoint</vt:lpstr>
      <vt:lpstr>Вот какой хороший дом! В нем растем мы с каждым днем, а когда подрастем, вместе в школу пойдем!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№1                         НАША ГРУППА                             «Солнышко»</dc:title>
  <dc:creator>Хозяин</dc:creator>
  <cp:lastModifiedBy>Admin</cp:lastModifiedBy>
  <cp:revision>86</cp:revision>
  <dcterms:created xsi:type="dcterms:W3CDTF">2015-10-30T15:31:11Z</dcterms:created>
  <dcterms:modified xsi:type="dcterms:W3CDTF">2020-11-01T14:03:31Z</dcterms:modified>
</cp:coreProperties>
</file>