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086AB1-A994-4E11-A09E-4D9DC3F72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42B131F-5A28-4AD3-B8C4-4542572E6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785804-25D6-4F05-9873-5BEE32819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559B-624E-4D33-A042-2283982D825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26269F-0552-43F6-B163-B01788BA3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F30177-69D4-47B5-A2DB-F465D326A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141EA-140C-4505-9BD1-771028F8D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216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1E1CF3-CF6A-4C9C-95C7-CCD846781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3BCE23C-5B8E-4AF7-BBBA-7E4E4092F2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0C270E-E6F7-4970-BB8F-3CEE69DCA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559B-624E-4D33-A042-2283982D825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2B54FF-984D-412B-8A37-B4115BF92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F01895-3AE7-4E4B-B0B4-AFC8CDE1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141EA-140C-4505-9BD1-771028F8D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6669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A8AA0B8-D058-446F-9E94-6125E8C512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66764D8-7B4A-4DFF-AFA5-F201ACDE08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ECDB69-CAEE-4C68-9E99-B1D801E28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559B-624E-4D33-A042-2283982D825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8FCF47-2422-4D3D-90CE-A5F76F608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2FFF6C-9D95-4B02-84C1-30F79EE1D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141EA-140C-4505-9BD1-771028F8D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111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0D9000-7128-4A18-A8AC-282217DF3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447EA3-D035-4B06-B220-50882C36C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86CE03-46AB-4637-81FA-649A3A915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559B-624E-4D33-A042-2283982D825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4C262A-49A2-44E5-AC28-34592D611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AB0AB2-72EF-4D23-B00F-E107BE39A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141EA-140C-4505-9BD1-771028F8D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249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DFB7A7-6FCF-4D51-B527-1E150A7C9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080EE48-B10A-4AAB-A03C-30735F6B81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8CE4F0-6BCC-477A-8F0F-057EDEFBB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559B-624E-4D33-A042-2283982D825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3BD621-9B37-42CA-BC93-33229EEDF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9ADC99-D8A1-4957-BE79-16F8BAE2B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141EA-140C-4505-9BD1-771028F8D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408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C9BFE0-EA23-4BA8-AAE9-7E3153EC2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8DD18B-944F-4AB9-92A1-6193F60433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83858A-68F9-4663-B8ED-D30436F4B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398E7C-AA7E-47F3-926A-A98DA5C66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559B-624E-4D33-A042-2283982D825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D55582B-BFD0-4106-A5A7-F66B85E15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F4E4016-D909-4B30-9C90-CB711FD0D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141EA-140C-4505-9BD1-771028F8D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607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49468A-C0ED-4BE7-9ED5-9C1C18836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A38F93-2D04-41F0-9B1E-2E101D1DE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94A5663-4643-40E3-8A11-3870024BA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64370DC-4746-41CA-9C27-800D2C7801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73C0105-342E-4576-8649-26FFB031DC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4DDE2AA-E77B-4ECB-8195-02D5F620D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559B-624E-4D33-A042-2283982D825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71B002F-A2C7-4F9D-BCF6-7F868C219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F433DF3-99B4-4E10-BC70-A06152221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141EA-140C-4505-9BD1-771028F8D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313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8C0BAB-07AD-434D-8B55-C4F8C71AD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9369F9D-EC18-49C0-B92C-A46ACEA4F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559B-624E-4D33-A042-2283982D825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78E383B-6294-4E8B-B113-4914520AB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380BA82-B982-40EE-AAE1-65E21B660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141EA-140C-4505-9BD1-771028F8D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101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AADA593-41F5-4A80-9169-EB0720226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559B-624E-4D33-A042-2283982D825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3BA5928-8004-41AF-A123-2681C40D9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CE4BBF4-D3DE-4F15-897E-836C6FE2A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141EA-140C-4505-9BD1-771028F8D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176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563CBA-6969-4EB0-8E10-33C596715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73B806-483A-49F2-90CF-CB8BA73A6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E89C802-2A44-4291-82A4-4F43021EC2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6F2115B-0765-4248-90A4-54AB19EEB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559B-624E-4D33-A042-2283982D825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6ED645-70F2-473B-9ED7-28E73E6FA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F1596EF-6ACF-4038-9173-B079D48AD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141EA-140C-4505-9BD1-771028F8D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220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00B894-E62B-43ED-A9D5-F2ACEC0E6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FA4C19C-99F4-4446-84FA-0A199B4747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4E143A4-B849-4050-BE89-466F8D14F7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93BEBB-6C74-44F1-85E1-74769E56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559B-624E-4D33-A042-2283982D825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7CE1E3B-15EF-4095-B6DC-CB804E941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6720E01-C2CA-4177-BE43-31C690809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141EA-140C-4505-9BD1-771028F8D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750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129F9C-6379-48FC-BF24-94C999A29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EA55E57-FC97-47D2-8E86-D80930DDB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B63910-21D8-405C-AD1F-21740554E4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E559B-624E-4D33-A042-2283982D825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A9B7FD-9022-439C-AFB7-A74768DA10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75D8BD-77C4-4384-8E45-BD66FB638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141EA-140C-4505-9BD1-771028F8D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2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0E815D-88F4-4603-89C9-85EAB1751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7623" y="5178490"/>
            <a:ext cx="9386597" cy="1548881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Arial Black" panose="020B0A04020102020204" pitchFamily="34" charset="0"/>
              </a:rPr>
              <a:t>Первичная Профсоюзная организация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«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Махнёвский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детский сад» 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</a:br>
            <a:r>
              <a:rPr lang="ru-RU" sz="2800" b="1" dirty="0">
                <a:solidFill>
                  <a:srgbClr val="C00000"/>
                </a:solidFill>
                <a:latin typeface="Arial Black" panose="020B0A04020102020204" pitchFamily="34" charset="0"/>
              </a:rPr>
              <a:t>28.03.2019г</a:t>
            </a:r>
            <a:r>
              <a:rPr lang="ru-RU" sz="3200" b="1" dirty="0">
                <a:solidFill>
                  <a:srgbClr val="C00000"/>
                </a:solidFill>
                <a:latin typeface="Arial Black" panose="020B0A04020102020204" pitchFamily="34" charset="0"/>
              </a:rPr>
              <a:t> по </a:t>
            </a:r>
            <a:r>
              <a:rPr lang="ru-RU" sz="2800" b="1" dirty="0">
                <a:solidFill>
                  <a:srgbClr val="C00000"/>
                </a:solidFill>
                <a:latin typeface="Arial Black" panose="020B0A04020102020204" pitchFamily="34" charset="0"/>
              </a:rPr>
              <a:t>14.02.2024г</a:t>
            </a:r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C39F349F-142C-4DD3-8283-EFD1D71624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97" y="382555"/>
            <a:ext cx="9815805" cy="4702629"/>
          </a:xfrm>
        </p:spPr>
      </p:pic>
    </p:spTree>
    <p:extLst>
      <p:ext uri="{BB962C8B-B14F-4D97-AF65-F5344CB8AC3E}">
        <p14:creationId xmlns:p14="http://schemas.microsoft.com/office/powerpoint/2010/main" val="1235226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7353159-2BC9-43EB-9B74-364A98E1BA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54" y="107302"/>
            <a:ext cx="11588621" cy="66433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F902F3B-7749-403D-9202-96054836D6B7}"/>
              </a:ext>
            </a:extLst>
          </p:cNvPr>
          <p:cNvSpPr txBox="1"/>
          <p:nvPr/>
        </p:nvSpPr>
        <p:spPr>
          <a:xfrm>
            <a:off x="4682836" y="1039091"/>
            <a:ext cx="6094021" cy="4747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течение этих лет были В премированы: 16   человек</a:t>
            </a:r>
            <a:endParaRPr lang="ru-RU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 г</a:t>
            </a: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- 4 человека сумма 4000 рублей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2021г-</a:t>
            </a: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 человека сумма 1000 рублей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2022г </a:t>
            </a: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2 человека сумма 1000 рублей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2023г </a:t>
            </a: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8 человек сумма 6000 рублей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Общая сумма премий составила 12000 рублей</a:t>
            </a:r>
            <a:endParaRPr lang="ru-RU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Была оказана материальная помощь 8 человекам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Сумма оказанной помощи 21.500 рублей</a:t>
            </a:r>
          </a:p>
        </p:txBody>
      </p:sp>
    </p:spTree>
    <p:extLst>
      <p:ext uri="{BB962C8B-B14F-4D97-AF65-F5344CB8AC3E}">
        <p14:creationId xmlns:p14="http://schemas.microsoft.com/office/powerpoint/2010/main" val="62041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922E31-1566-4264-A9C7-BB92FAFB1D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967"/>
            <a:ext cx="11784563" cy="663406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0616B86-03CC-468E-ABF8-098BCED9B8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7" y="1026368"/>
            <a:ext cx="5122506" cy="527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758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4">
            <a:extLst>
              <a:ext uri="{FF2B5EF4-FFF2-40B4-BE49-F238E27FC236}">
                <a16:creationId xmlns:a16="http://schemas.microsoft.com/office/drawing/2014/main" id="{7A844F3C-0E30-4775-8DA5-4E0753F6CF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02" y="298580"/>
            <a:ext cx="10496939" cy="6279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485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B10BE16-2E8E-4ECC-A3C2-1F2B06025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17" y="65313"/>
            <a:ext cx="11262048" cy="648477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A02127B-998A-4145-ADEF-C8FF1CFA3804}"/>
              </a:ext>
            </a:extLst>
          </p:cNvPr>
          <p:cNvSpPr txBox="1"/>
          <p:nvPr/>
        </p:nvSpPr>
        <p:spPr>
          <a:xfrm>
            <a:off x="4495376" y="604589"/>
            <a:ext cx="6885992" cy="5406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14.02.2024 года на учете в нашей первичной профсоюзной организации состоит </a:t>
            </a:r>
            <a:r>
              <a:rPr lang="ru-RU" sz="2000" dirty="0" smtClean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58 </a:t>
            </a: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членов Профсоюза, что составляет </a:t>
            </a:r>
            <a:r>
              <a:rPr lang="ru-RU" sz="2000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79,7</a:t>
            </a:r>
            <a:r>
              <a:rPr lang="ru-RU" sz="2000" dirty="0" smtClean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 от </a:t>
            </a: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общего количества работников 73 человек). 5 человек это наши ветераны педагогического труда.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2019 г состояло- </a:t>
            </a:r>
            <a:r>
              <a:rPr lang="ru-RU" sz="2000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82</a:t>
            </a:r>
            <a:r>
              <a:rPr lang="ru-RU" sz="2000" dirty="0" smtClean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человека</a:t>
            </a:r>
            <a:endParaRPr lang="ru-RU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2020 г </a:t>
            </a:r>
            <a:r>
              <a:rPr lang="ru-RU" sz="2000" dirty="0" smtClean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состояло- 64 человека</a:t>
            </a:r>
            <a:endParaRPr lang="ru-RU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2021г </a:t>
            </a:r>
            <a:r>
              <a:rPr lang="ru-RU" sz="2000" dirty="0" smtClean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состояло-75 человек </a:t>
            </a:r>
            <a:endParaRPr lang="ru-RU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2022г </a:t>
            </a:r>
            <a:r>
              <a:rPr lang="ru-RU" sz="2000" dirty="0" smtClean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состояло</a:t>
            </a:r>
            <a:r>
              <a:rPr lang="ru-RU" sz="2000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-58 человек</a:t>
            </a:r>
            <a:endParaRPr lang="ru-RU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2023г состояло- </a:t>
            </a:r>
            <a:r>
              <a:rPr lang="ru-RU" sz="2000" dirty="0" smtClean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68 человек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2024 г – 59 человек</a:t>
            </a:r>
            <a:endParaRPr lang="ru-RU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 2019г по 2023г из профсоюза вышло 6 человек по собственному желанию.</a:t>
            </a:r>
          </a:p>
        </p:txBody>
      </p:sp>
    </p:spTree>
    <p:extLst>
      <p:ext uri="{BB962C8B-B14F-4D97-AF65-F5344CB8AC3E}">
        <p14:creationId xmlns:p14="http://schemas.microsoft.com/office/powerpoint/2010/main" val="3811874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735F8EB-936C-4D57-811F-5EFE49BA63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17" y="65313"/>
            <a:ext cx="11262048" cy="648477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C405CD-7242-4B1B-85EE-8FF82DA41ACF}"/>
              </a:ext>
            </a:extLst>
          </p:cNvPr>
          <p:cNvSpPr txBox="1"/>
          <p:nvPr/>
        </p:nvSpPr>
        <p:spPr>
          <a:xfrm>
            <a:off x="4211782" y="360218"/>
            <a:ext cx="7342909" cy="56555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Основными направлениями работы профсоюзного комитета за отчетный период было следующее: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заключение и выполнение коллективного договора;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охрана труда;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согласование локальных нормативных актов;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участие в работе коллегиальных органов управления образовательной организацией;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информирование членов Профсоюза и работников о деятельности ППО, районной, областной организаций Профсоюза;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индивидуальная помощь и консультирование членов Профсоюза в случае их обращений в профком;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реализация инновационных проектов для членов Профсоюза: «Профсоюз – территория здоровья», «Заемные средства», участие в проектах территориальной и областной организации Профсоюза;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организация отдыха и оздоровления, а также досуга членов Профсоюза. </a:t>
            </a:r>
          </a:p>
        </p:txBody>
      </p:sp>
    </p:spTree>
    <p:extLst>
      <p:ext uri="{BB962C8B-B14F-4D97-AF65-F5344CB8AC3E}">
        <p14:creationId xmlns:p14="http://schemas.microsoft.com/office/powerpoint/2010/main" val="2003841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530D13C-E3E5-4ACD-93CA-35192BFF2D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76" y="186611"/>
            <a:ext cx="11478208" cy="648477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5B64ACD-DD66-48AD-9504-635E0C79278B}"/>
              </a:ext>
            </a:extLst>
          </p:cNvPr>
          <p:cNvSpPr txBox="1"/>
          <p:nvPr/>
        </p:nvSpPr>
        <p:spPr>
          <a:xfrm>
            <a:off x="4572000" y="998376"/>
            <a:ext cx="6634066" cy="4439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Bahnschrift SemiBold SemiConden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Установлена доплата за наставничество  5педагогам в 2022г 5.540 рублей за год.  19 педагогам в 2023г- 19.700рублей в год</a:t>
            </a:r>
          </a:p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sz="20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Прошли курсы повышения квалификации 24 человека</a:t>
            </a:r>
            <a:endParaRPr lang="ru-RU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Получили компенсацию за стоимость путевки в с/п «Юбилейный» </a:t>
            </a:r>
            <a:r>
              <a:rPr lang="ru-RU" sz="2000" dirty="0" smtClean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</a:t>
            </a: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человек – </a:t>
            </a:r>
            <a:r>
              <a:rPr lang="ru-RU" sz="2000" dirty="0" smtClean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10500 </a:t>
            </a: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рублей;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Получили материальная помощь </a:t>
            </a:r>
            <a:r>
              <a:rPr lang="ru-RU" sz="20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членов Профсоюза на сумму 21500 рублей;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Выданы заемные средства 19 членам Профсоюза на сумму 180000рублей</a:t>
            </a:r>
            <a:r>
              <a:rPr lang="ru-RU" sz="20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098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AD9223A-60D0-46E9-9804-8405F27D4C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76" y="107301"/>
            <a:ext cx="11262048" cy="664339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A76A5B3-8713-479F-923D-0F2406738FC2}"/>
              </a:ext>
            </a:extLst>
          </p:cNvPr>
          <p:cNvSpPr txBox="1"/>
          <p:nvPr/>
        </p:nvSpPr>
        <p:spPr>
          <a:xfrm>
            <a:off x="4189445" y="867747"/>
            <a:ext cx="7221895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Профсоюзный комитет регулярно организовывал праздники для коллектива: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День дошкольного работника по смете затрачено:</a:t>
            </a:r>
            <a:endParaRPr lang="ru-RU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1562100" algn="l"/>
              </a:tabLst>
            </a:pPr>
            <a:r>
              <a:rPr lang="ru-RU" sz="20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2019- 12.800, </a:t>
            </a: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2020- 8934,</a:t>
            </a:r>
            <a:r>
              <a:rPr lang="ru-RU" sz="20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2021-27500,</a:t>
            </a:r>
            <a:r>
              <a:rPr lang="ru-RU" sz="20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2023- 9000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Новый</a:t>
            </a: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год: 2019-35000, 2020-31270, 2021-30400, </a:t>
            </a:r>
            <a:r>
              <a:rPr lang="ru-RU" sz="2000" dirty="0" smtClean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2022-47590,2023-26000</a:t>
            </a:r>
            <a:endParaRPr lang="ru-RU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8 </a:t>
            </a:r>
            <a:r>
              <a:rPr lang="ru-RU" sz="20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Марта</a:t>
            </a: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2019-7000,2020-7000, 2023-7000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Профсоюзная новогодняя елка для детей. 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2000" u="sng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411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F09549A-CB8B-4552-9AF1-15AF8787CA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93" y="214604"/>
            <a:ext cx="11541967" cy="6428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EC31500-CEC9-4D58-B497-C994AA6DD63C}"/>
              </a:ext>
            </a:extLst>
          </p:cNvPr>
          <p:cNvSpPr txBox="1"/>
          <p:nvPr/>
        </p:nvSpPr>
        <p:spPr>
          <a:xfrm>
            <a:off x="4292082" y="305995"/>
            <a:ext cx="7417836" cy="6499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u="sng" dirty="0">
                <a:effectLst/>
                <a:latin typeface="Bahnschrift SemiBold SemiConden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16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Грани таланта»</a:t>
            </a:r>
            <a:endParaRPr lang="ru-RU" sz="16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2018г – Танцевальная группа «Радость» получила диплом </a:t>
            </a:r>
            <a:r>
              <a:rPr lang="ru-RU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диплом</a:t>
            </a: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 степени 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XI</a:t>
            </a: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Областного фестиваля творчества работников образования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2020г – Театр моды «Весна 45 года» стала </a:t>
            </a:r>
            <a:r>
              <a:rPr lang="ru-RU" sz="16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Лауреатом 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XII</a:t>
            </a: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Областного фестиваля творчества работников образования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2022г – Театр моды «Малахитовые узоры» диплом 1 степени 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XIII</a:t>
            </a: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Областного фестиваля творчества работников образования.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«Образовательный туризм»</a:t>
            </a:r>
            <a:endParaRPr lang="ru-RU" sz="16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Посещение балета «Щелкунчик» 16 человек (была возвращена компенсация всем членам, кто ездил</a:t>
            </a:r>
            <a:r>
              <a:rPr lang="ru-RU" sz="16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 500 рублей, общая сумма 8000 тысяч рублей)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Поездка в музей с </a:t>
            </a:r>
            <a:r>
              <a:rPr lang="ru-RU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Арамашево</a:t>
            </a: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28 человек (первичная организация истратила 2800, а своих средств 3600)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Поездка в термальный комплекс «Акварель» г. Туринска 22 человека(сумма средств Алапаевской организации 8000, и 8000 свои средства)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-«Социальная помощь»</a:t>
            </a:r>
            <a:endParaRPr lang="ru-RU" sz="16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2019 году (по 500 рублей) 18 человек это 9000 рублей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2020 году (500 рублей) 17 человек это 8500 рублей</a:t>
            </a:r>
          </a:p>
        </p:txBody>
      </p:sp>
    </p:spTree>
    <p:extLst>
      <p:ext uri="{BB962C8B-B14F-4D97-AF65-F5344CB8AC3E}">
        <p14:creationId xmlns:p14="http://schemas.microsoft.com/office/powerpoint/2010/main" val="3165761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776EE7D-83EF-4D59-A0B7-F9156C216B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73" y="167951"/>
            <a:ext cx="11616613" cy="65034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0BD0684-1F87-4477-8610-3A831D102C87}"/>
              </a:ext>
            </a:extLst>
          </p:cNvPr>
          <p:cNvSpPr txBox="1"/>
          <p:nvPr/>
        </p:nvSpPr>
        <p:spPr>
          <a:xfrm>
            <a:off x="4239491" y="484909"/>
            <a:ext cx="7349129" cy="5793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Наша профсоюзная организация была награждена:</a:t>
            </a:r>
            <a:endParaRPr lang="ru-RU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«Лучшая профсоюзная команда» 2020,2021,2022г (грамотами и кубок)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Благодарственным письмом за активное участие в профсоюзном конкурсе видео роликов «Скажи спасибо воспитателю, учителю» 2020г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Почетным Дипломом за участие во 2 областном конкурсе Федерации профсоюзов Свердловской области на лучший первомайский пост в социальных сетях 2020г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Грамотой за 2 место видеоролик «Первомайский флешмоб» 2023г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Грамота за участие в эстафетном плавании на Спартакиаде работников образования Алапаевского района</a:t>
            </a:r>
          </a:p>
        </p:txBody>
      </p:sp>
    </p:spTree>
    <p:extLst>
      <p:ext uri="{BB962C8B-B14F-4D97-AF65-F5344CB8AC3E}">
        <p14:creationId xmlns:p14="http://schemas.microsoft.com/office/powerpoint/2010/main" val="2776507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85374C9-EB8E-40C9-939E-7032C59E7F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9" y="205273"/>
            <a:ext cx="11635272" cy="644745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FEF1BCE-B73C-431B-9B58-04097ECD1D43}"/>
              </a:ext>
            </a:extLst>
          </p:cNvPr>
          <p:cNvSpPr txBox="1"/>
          <p:nvPr/>
        </p:nvSpPr>
        <p:spPr>
          <a:xfrm>
            <a:off x="4609322" y="550506"/>
            <a:ext cx="6969967" cy="60400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u="sng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ru-RU" sz="14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аграждены грамотами Алапаевской районной организации профсоюза:</a:t>
            </a:r>
            <a:endParaRPr lang="ru-RU" sz="1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2019г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Кокшарова Н.В., Суханова С.А., Балакина А.А.,</a:t>
            </a:r>
            <a:r>
              <a:rPr lang="ru-RU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Кисляк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А.А.,Новоселова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И.А.,</a:t>
            </a:r>
            <a:r>
              <a:rPr lang="ru-RU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Ботнарь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Балыбердина </a:t>
            </a:r>
            <a:r>
              <a:rPr lang="ru-RU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И.П.,.Козырева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Н.Н.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2020г: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Рязанова </a:t>
            </a:r>
            <a:r>
              <a:rPr lang="ru-RU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Л.П.,Шабунина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Л.В.,Юрьева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С.Ю.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2022г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:Лужа </a:t>
            </a:r>
            <a:r>
              <a:rPr lang="ru-RU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Е.В.,Казанцева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Л.Г.,Морозова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О.С.,</a:t>
            </a:r>
            <a:r>
              <a:rPr lang="ru-RU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Анищенкова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С.С.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2023г: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Екимова Ю.В.,</a:t>
            </a:r>
            <a:r>
              <a:rPr lang="ru-RU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Сочивец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С.А.,Аитова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Г.Г., Богданова В.А.,, Антропова Н.О.,</a:t>
            </a:r>
            <a:r>
              <a:rPr lang="ru-RU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Корелина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Нат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Грамотами ФПСО Свердловской области:</a:t>
            </a:r>
            <a:endParaRPr lang="ru-RU" sz="1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2021г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:Смагина </a:t>
            </a:r>
            <a:r>
              <a:rPr lang="ru-RU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Т.А.,Худякова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С.А.,Комарова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О.А.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2022г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Шабунина Л.В., нагрудный знак ФПСО Тонкова Л.М.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2023г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Подкина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Н.В, Суханова С.А.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u="sng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2024г</a:t>
            </a:r>
            <a:r>
              <a:rPr lang="ru-RU" sz="14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1400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Шалгина</a:t>
            </a:r>
            <a:r>
              <a:rPr lang="ru-RU" sz="14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С.А.</a:t>
            </a:r>
            <a:endParaRPr lang="ru-RU" sz="1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Почетной грамотой Администрации Восточного округа награждены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u="sng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2021г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Попова Е.И., </a:t>
            </a:r>
            <a:r>
              <a:rPr lang="ru-RU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Шалгина</a:t>
            </a:r>
            <a:r>
              <a:rPr lang="ru-RU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С.А.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2392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731</Words>
  <Application>Microsoft Office PowerPoint</Application>
  <PresentationFormat>Широкоэкранный</PresentationFormat>
  <Paragraphs>69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Arial Black</vt:lpstr>
      <vt:lpstr>Bahnschrift SemiBold SemiConden</vt:lpstr>
      <vt:lpstr>Calibri</vt:lpstr>
      <vt:lpstr>Calibri Light</vt:lpstr>
      <vt:lpstr>Symbol</vt:lpstr>
      <vt:lpstr>Times New Roman</vt:lpstr>
      <vt:lpstr>Тема Office</vt:lpstr>
      <vt:lpstr>Первичная Профсоюзная организация «Махнёвский детский сад»  28.03.2019г по 14.02.2024г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Первичная Профсоюзная организация «Махнёвский детский сад»   28.03.2019г по 14.02.2024г</dc:title>
  <dc:creator>Admin</dc:creator>
  <cp:lastModifiedBy>user</cp:lastModifiedBy>
  <cp:revision>11</cp:revision>
  <dcterms:created xsi:type="dcterms:W3CDTF">2024-02-11T11:40:47Z</dcterms:created>
  <dcterms:modified xsi:type="dcterms:W3CDTF">2024-02-20T04:09:40Z</dcterms:modified>
</cp:coreProperties>
</file>